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notesMasterIdLst>
    <p:notesMasterId r:id="rId7"/>
  </p:notesMasterIdLst>
  <p:sldIdLst>
    <p:sldId id="256" r:id="rId2"/>
    <p:sldId id="311" r:id="rId3"/>
    <p:sldId id="303" r:id="rId4"/>
    <p:sldId id="258" r:id="rId5"/>
    <p:sldId id="312" r:id="rId6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8"/>
      <p:bold r:id="rId9"/>
      <p:italic r:id="rId10"/>
      <p:boldItalic r:id="rId11"/>
    </p:embeddedFont>
    <p:embeddedFont>
      <p:font typeface="Segoe UI" panose="020B0502040204020203" pitchFamily="34" charset="0"/>
      <p:regular r:id="rId12"/>
      <p:bold r:id="rId13"/>
      <p:italic r:id="rId14"/>
      <p:boldItalic r:id="rId15"/>
    </p:embeddedFont>
    <p:embeddedFont>
      <p:font typeface="Verdana" panose="020B0604030504040204" pitchFamily="34" charset="0"/>
      <p:regular r:id="rId16"/>
      <p:bold r:id="rId17"/>
      <p:italic r:id="rId18"/>
      <p:boldItalic r:id="rId19"/>
    </p:embeddedFont>
  </p:embeddedFont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658" autoAdjust="0"/>
    <p:restoredTop sz="86391" autoAdjust="0"/>
  </p:normalViewPr>
  <p:slideViewPr>
    <p:cSldViewPr snapToGrid="0">
      <p:cViewPr varScale="1">
        <p:scale>
          <a:sx n="74" d="100"/>
          <a:sy n="74" d="100"/>
        </p:scale>
        <p:origin x="1260" y="72"/>
      </p:cViewPr>
      <p:guideLst/>
    </p:cSldViewPr>
  </p:slideViewPr>
  <p:outlineViewPr>
    <p:cViewPr>
      <p:scale>
        <a:sx n="33" d="100"/>
        <a:sy n="33" d="100"/>
      </p:scale>
      <p:origin x="0" y="-81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5" d="100"/>
          <a:sy n="85" d="100"/>
        </p:scale>
        <p:origin x="3804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1.fntdata"/><Relationship Id="rId13" Type="http://schemas.openxmlformats.org/officeDocument/2006/relationships/font" Target="fonts/font6.fntdata"/><Relationship Id="rId18" Type="http://schemas.openxmlformats.org/officeDocument/2006/relationships/font" Target="fonts/font11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notesMaster" Target="notesMasters/notesMaster1.xml"/><Relationship Id="rId12" Type="http://schemas.openxmlformats.org/officeDocument/2006/relationships/font" Target="fonts/font5.fntdata"/><Relationship Id="rId17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font" Target="fonts/font9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4.fntdata"/><Relationship Id="rId5" Type="http://schemas.openxmlformats.org/officeDocument/2006/relationships/slide" Target="slides/slide4.xml"/><Relationship Id="rId15" Type="http://schemas.openxmlformats.org/officeDocument/2006/relationships/font" Target="fonts/font8.fntdata"/><Relationship Id="rId23" Type="http://schemas.openxmlformats.org/officeDocument/2006/relationships/tableStyles" Target="tableStyles.xml"/><Relationship Id="rId10" Type="http://schemas.openxmlformats.org/officeDocument/2006/relationships/font" Target="fonts/font3.fntdata"/><Relationship Id="rId19" Type="http://schemas.openxmlformats.org/officeDocument/2006/relationships/font" Target="fonts/font12.fntdata"/><Relationship Id="rId4" Type="http://schemas.openxmlformats.org/officeDocument/2006/relationships/slide" Target="slides/slide3.xml"/><Relationship Id="rId9" Type="http://schemas.openxmlformats.org/officeDocument/2006/relationships/font" Target="fonts/font2.fntdata"/><Relationship Id="rId14" Type="http://schemas.openxmlformats.org/officeDocument/2006/relationships/font" Target="fonts/font7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09C33E-5B83-4C68-854B-905C5C872521}" type="datetimeFigureOut">
              <a:rPr lang="en-GB" smtClean="0"/>
              <a:t>27/11/2023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325112" y="73152"/>
            <a:ext cx="2468880" cy="185166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10896" y="2093976"/>
            <a:ext cx="6153912" cy="66040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A4D090F-EA0B-4560-B98B-5D568C2579C9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627435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1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32640462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4325938" y="73025"/>
            <a:ext cx="2466975" cy="1851025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>
          <a:xfrm>
            <a:off x="310896" y="2093975"/>
            <a:ext cx="6153912" cy="6604000"/>
          </a:xfrm>
        </p:spPr>
        <p:txBody>
          <a:bodyPr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GB" sz="1000" dirty="0"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A4D090F-EA0B-4560-B98B-5D568C2579C9}" type="slidenum">
              <a:rPr lang="en-GB" smtClean="0"/>
              <a:t>4</a:t>
            </a:fld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3038475" cy="222250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000000"/>
                </a:solidFill>
                <a:latin typeface="Arial" panose="020B0604020202020204" pitchFamily="34" charset="0"/>
              </a:rPr>
              <a:t>20778C</a:t>
            </a:r>
          </a:p>
        </p:txBody>
      </p:sp>
      <p:sp>
        <p:nvSpPr>
          <p:cNvPr id="6" name="Rectangle 5"/>
          <p:cNvSpPr/>
          <p:nvPr/>
        </p:nvSpPr>
        <p:spPr>
          <a:xfrm>
            <a:off x="0" y="238125"/>
            <a:ext cx="3038475" cy="347663"/>
          </a:xfrm>
          <a:prstGeom prst="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1200" dirty="0">
                <a:solidFill>
                  <a:srgbClr val="336699"/>
                </a:solidFill>
                <a:latin typeface="Arial" panose="020B0604020202020204" pitchFamily="34" charset="0"/>
              </a:rPr>
              <a:t>1: Introduction to Self-Service BI Solutions</a:t>
            </a:r>
          </a:p>
        </p:txBody>
      </p:sp>
    </p:spTree>
    <p:extLst>
      <p:ext uri="{BB962C8B-B14F-4D97-AF65-F5344CB8AC3E}">
        <p14:creationId xmlns:p14="http://schemas.microsoft.com/office/powerpoint/2010/main" val="23818290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4177" y="0"/>
            <a:ext cx="9144000" cy="6858000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6019" name="Rectangle 3"/>
          <p:cNvSpPr>
            <a:spLocks noGrp="1" noChangeArrowheads="1"/>
          </p:cNvSpPr>
          <p:nvPr>
            <p:ph type="ctrTitle" sz="quarter" hasCustomPrompt="1"/>
          </p:nvPr>
        </p:nvSpPr>
        <p:spPr>
          <a:xfrm>
            <a:off x="3200400" y="1828800"/>
            <a:ext cx="5732417" cy="627864"/>
          </a:xfrm>
          <a:solidFill>
            <a:srgbClr val="3399FF"/>
          </a:solidFill>
          <a:ln algn="ctr"/>
        </p:spPr>
        <p:txBody>
          <a:bodyPr wrap="square" tIns="0" rIns="0" bIns="0">
            <a:spAutoFit/>
          </a:bodyPr>
          <a:lstStyle>
            <a:lvl1pPr algn="l">
              <a:spcBef>
                <a:spcPct val="60000"/>
              </a:spcBef>
              <a:buClr>
                <a:schemeClr val="hlink"/>
              </a:buClr>
              <a:buSzPct val="90000"/>
              <a:buFontTx/>
              <a:buNone/>
              <a:defRPr sz="4800" baseline="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Course #</a:t>
            </a:r>
          </a:p>
        </p:txBody>
      </p:sp>
      <p:sp>
        <p:nvSpPr>
          <p:cNvPr id="726020" name="Rectangle 4"/>
          <p:cNvSpPr>
            <a:spLocks noGrp="1" noChangeArrowheads="1"/>
          </p:cNvSpPr>
          <p:nvPr>
            <p:ph type="subTitle" sz="quarter" idx="1" hasCustomPrompt="1"/>
          </p:nvPr>
        </p:nvSpPr>
        <p:spPr>
          <a:xfrm>
            <a:off x="3200400" y="2895600"/>
            <a:ext cx="5775960" cy="1103872"/>
          </a:xfrm>
        </p:spPr>
        <p:txBody>
          <a:bodyPr lIns="91440" tIns="45720" rIns="91440" bIns="45720"/>
          <a:lstStyle>
            <a:lvl1pPr marL="0" indent="0" algn="l">
              <a:lnSpc>
                <a:spcPct val="95000"/>
              </a:lnSpc>
              <a:spcBef>
                <a:spcPct val="60000"/>
              </a:spcBef>
              <a:buFontTx/>
              <a:buNone/>
              <a:defRPr sz="2800">
                <a:solidFill>
                  <a:schemeClr val="bg1"/>
                </a:solidFill>
                <a:latin typeface="Segoe UI" pitchFamily="34" charset="0"/>
                <a:ea typeface="Segoe UI" pitchFamily="34" charset="0"/>
                <a:cs typeface="Segoe UI" pitchFamily="34" charset="0"/>
              </a:defRPr>
            </a:lvl1pPr>
          </a:lstStyle>
          <a:p>
            <a:r>
              <a:rPr lang="en-US" dirty="0"/>
              <a:t>Click to edit Course title</a:t>
            </a:r>
          </a:p>
        </p:txBody>
      </p:sp>
    </p:spTree>
    <p:extLst>
      <p:ext uri="{BB962C8B-B14F-4D97-AF65-F5344CB8AC3E}">
        <p14:creationId xmlns:p14="http://schemas.microsoft.com/office/powerpoint/2010/main" val="19904512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96587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291263" y="0"/>
            <a:ext cx="1943100" cy="537845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8788" y="0"/>
            <a:ext cx="5680075" cy="537845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2978098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346101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09743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09506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8788" y="992188"/>
            <a:ext cx="3798887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10075" y="992188"/>
            <a:ext cx="3800475" cy="438626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33041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0772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t"/>
          <a:lstStyle>
            <a:lvl1pPr marL="0" indent="0">
              <a:buNone/>
              <a:defRPr sz="2400" b="0">
                <a:solidFill>
                  <a:srgbClr val="0070C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674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6724029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26242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t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3725099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05912770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704088"/>
          </a:xfrm>
          <a:prstGeom prst="rect">
            <a:avLst/>
          </a:prstGeom>
          <a:solidFill>
            <a:srgbClr val="0070C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725001" name="Rectangle 9"/>
          <p:cNvSpPr>
            <a:spLocks noChangeArrowheads="1"/>
          </p:cNvSpPr>
          <p:nvPr/>
        </p:nvSpPr>
        <p:spPr bwMode="auto">
          <a:xfrm>
            <a:off x="4763" y="731838"/>
            <a:ext cx="9136062" cy="6111875"/>
          </a:xfrm>
          <a:prstGeom prst="rect">
            <a:avLst/>
          </a:prstGeom>
          <a:noFill/>
          <a:ln w="28575" algn="ctr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0" hangingPunct="0">
              <a:defRPr/>
            </a:pPr>
            <a:endParaRPr lang="en-US" dirty="0">
              <a:cs typeface="+mn-cs"/>
            </a:endParaRPr>
          </a:p>
        </p:txBody>
      </p:sp>
      <p:sp>
        <p:nvSpPr>
          <p:cNvPr id="1029" name="Rectangle 4"/>
          <p:cNvSpPr>
            <a:spLocks noGrp="1" noChangeArrowheads="1"/>
          </p:cNvSpPr>
          <p:nvPr>
            <p:ph type="title"/>
          </p:nvPr>
        </p:nvSpPr>
        <p:spPr bwMode="auto">
          <a:xfrm>
            <a:off x="460375" y="-2"/>
            <a:ext cx="7773988" cy="740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Slide Title</a:t>
            </a:r>
          </a:p>
        </p:txBody>
      </p:sp>
      <p:sp>
        <p:nvSpPr>
          <p:cNvPr id="1030" name="Rectangle 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8788" y="1021215"/>
            <a:ext cx="8119156" cy="51473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Body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6528231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800">
          <a:solidFill>
            <a:schemeClr val="bg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2pPr>
      <a:lvl3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3pPr>
      <a:lvl4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4pPr>
      <a:lvl5pPr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5pPr>
      <a:lvl6pPr marL="4572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6pPr>
      <a:lvl7pPr marL="9144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7pPr>
      <a:lvl8pPr marL="13716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8pPr>
      <a:lvl9pPr marL="1828800" algn="l" rtl="0" eaLnBrk="1" fontAlgn="base" hangingPunct="1">
        <a:lnSpc>
          <a:spcPct val="85000"/>
        </a:lnSpc>
        <a:spcBef>
          <a:spcPct val="0"/>
        </a:spcBef>
        <a:spcAft>
          <a:spcPct val="0"/>
        </a:spcAft>
        <a:buClr>
          <a:srgbClr val="DC0081"/>
        </a:buClr>
        <a:buFont typeface="Wingdings" pitchFamily="2" charset="2"/>
        <a:defRPr sz="2400">
          <a:solidFill>
            <a:schemeClr val="tx1"/>
          </a:solidFill>
          <a:latin typeface="Verdana" pitchFamily="34" charset="0"/>
        </a:defRPr>
      </a:lvl9pPr>
    </p:titleStyle>
    <p:bodyStyle>
      <a:lvl1pPr marL="174625" indent="-17462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2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1pPr>
      <a:lvl2pPr marL="458788" indent="-169863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4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2pPr>
      <a:lvl3pPr marL="854075" indent="-173038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80000"/>
        <a:buFont typeface="Arial" pitchFamily="34" charset="0"/>
        <a:buChar char="•"/>
        <a:defRPr sz="20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3pPr>
      <a:lvl4pPr marL="1254125" indent="-165100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4pPr>
      <a:lvl5pPr marL="1544638" indent="-168275" algn="l" rtl="0" eaLnBrk="1" fontAlgn="base" hangingPunct="1">
        <a:lnSpc>
          <a:spcPct val="100000"/>
        </a:lnSpc>
        <a:spcBef>
          <a:spcPts val="600"/>
        </a:spcBef>
        <a:spcAft>
          <a:spcPct val="0"/>
        </a:spcAft>
        <a:buClr>
          <a:srgbClr val="0070C0"/>
        </a:buClr>
        <a:buSzPct val="90000"/>
        <a:buFont typeface="Arial" pitchFamily="34" charset="0"/>
        <a:buChar char="•"/>
        <a:defRPr sz="1800">
          <a:solidFill>
            <a:schemeClr val="tx1"/>
          </a:solidFill>
          <a:latin typeface="Segoe UI" pitchFamily="34" charset="0"/>
          <a:ea typeface="Segoe UI" pitchFamily="34" charset="0"/>
          <a:cs typeface="Segoe UI" pitchFamily="34" charset="0"/>
        </a:defRPr>
      </a:lvl5pPr>
      <a:lvl6pPr marL="20018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6pPr>
      <a:lvl7pPr marL="24590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7pPr>
      <a:lvl8pPr marL="29162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8pPr>
      <a:lvl9pPr marL="3373438" indent="-168275" algn="l" rtl="0" eaLnBrk="1" fontAlgn="base" hangingPunct="1">
        <a:lnSpc>
          <a:spcPct val="90000"/>
        </a:lnSpc>
        <a:spcBef>
          <a:spcPct val="70000"/>
        </a:spcBef>
        <a:spcAft>
          <a:spcPct val="0"/>
        </a:spcAft>
        <a:buClr>
          <a:srgbClr val="2D4A6D"/>
        </a:buClr>
        <a:buSzPct val="90000"/>
        <a:buChar char="•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hyperlink" Target="mailto:ckleng1964@gmail.com" TargetMode="Externa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b04763b-6662-436e-bff2-e2dc0c09868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sz="quarter"/>
          </p:nvPr>
        </p:nvSpPr>
        <p:spPr>
          <a:xfrm>
            <a:off x="3200400" y="2022868"/>
            <a:ext cx="5732417" cy="627864"/>
          </a:xfrm>
        </p:spPr>
        <p:txBody>
          <a:bodyPr/>
          <a:lstStyle/>
          <a:p>
            <a:r>
              <a:rPr lang="en-GB" dirty="0"/>
              <a:t>Introduction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sz="quarter" idx="1"/>
          </p:nvPr>
        </p:nvSpPr>
        <p:spPr/>
        <p:txBody>
          <a:bodyPr/>
          <a:lstStyle/>
          <a:p>
            <a:r>
              <a:rPr lang="en-US" dirty="0"/>
              <a:t>VBA015:</a:t>
            </a:r>
          </a:p>
          <a:p>
            <a:r>
              <a:rPr lang="en-US" dirty="0"/>
              <a:t>Beyond Macros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976507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Course Supporting Site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0152" y="2967252"/>
            <a:ext cx="8860665" cy="923495"/>
          </a:xfrm>
        </p:spPr>
        <p:txBody>
          <a:bodyPr/>
          <a:lstStyle/>
          <a:p>
            <a:pPr marL="0" indent="0">
              <a:buNone/>
            </a:pPr>
            <a:r>
              <a:rPr lang="en-US" sz="4000" dirty="0"/>
              <a:t>https://VBACourses.AzureWebsites.net/</a:t>
            </a:r>
          </a:p>
        </p:txBody>
      </p:sp>
    </p:spTree>
    <p:extLst>
      <p:ext uri="{BB962C8B-B14F-4D97-AF65-F5344CB8AC3E}">
        <p14:creationId xmlns:p14="http://schemas.microsoft.com/office/powerpoint/2010/main" val="40263668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4A2F561-215F-4958-8605-5E1FE0E6B3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Your Instructor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CF8E292-7534-4AEA-B598-99262EB3B136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LENG Chee Kong</a:t>
            </a:r>
          </a:p>
          <a:p>
            <a:r>
              <a:rPr lang="en-US" dirty="0">
                <a:hlinkClick r:id="rId2"/>
              </a:rPr>
              <a:t>ckleng1964@gmail.com</a:t>
            </a:r>
            <a:endParaRPr lang="en-US" dirty="0"/>
          </a:p>
          <a:p>
            <a:r>
              <a:rPr lang="en-US" dirty="0"/>
              <a:t>0192133329</a:t>
            </a:r>
          </a:p>
        </p:txBody>
      </p:sp>
    </p:spTree>
    <p:extLst>
      <p:ext uri="{BB962C8B-B14F-4D97-AF65-F5344CB8AC3E}">
        <p14:creationId xmlns:p14="http://schemas.microsoft.com/office/powerpoint/2010/main" val="1663873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928a0490-1281-45c5-84fe-a78eda3c30df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Training Schedule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Duration</a:t>
            </a:r>
            <a:r>
              <a:rPr lang="en-GB"/>
              <a:t>: 2 </a:t>
            </a:r>
            <a:r>
              <a:rPr lang="en-GB" dirty="0"/>
              <a:t>Days
Training Hours: 9am~5pm
Lunch Break: </a:t>
            </a:r>
          </a:p>
          <a:p>
            <a:pPr lvl="1"/>
            <a:r>
              <a:rPr lang="en-GB" dirty="0"/>
              <a:t>Monday ~ Thursday: 12:30pm~1:30pm (1 Hour)</a:t>
            </a:r>
          </a:p>
          <a:p>
            <a:pPr lvl="1"/>
            <a:r>
              <a:rPr lang="en-GB" dirty="0"/>
              <a:t>Friday: 12:30pm~2:30pm (2 Hours)</a:t>
            </a:r>
          </a:p>
          <a:p>
            <a:r>
              <a:rPr lang="en-GB" dirty="0"/>
              <a:t>Short Breaks:</a:t>
            </a:r>
          </a:p>
          <a:p>
            <a:pPr lvl="1"/>
            <a:r>
              <a:rPr lang="en-GB" dirty="0"/>
              <a:t>Morning: 10:30am~10:45am</a:t>
            </a:r>
          </a:p>
          <a:p>
            <a:pPr lvl="1"/>
            <a:r>
              <a:rPr lang="en-GB" dirty="0"/>
              <a:t>Afternoon: 3:30pm~3:45pm</a:t>
            </a:r>
          </a:p>
        </p:txBody>
      </p:sp>
    </p:spTree>
    <p:extLst>
      <p:ext uri="{BB962C8B-B14F-4D97-AF65-F5344CB8AC3E}">
        <p14:creationId xmlns:p14="http://schemas.microsoft.com/office/powerpoint/2010/main" val="91418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B12060-73EC-4CB7-A1CE-08C478B7B16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What can we do with VBA on Excel?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43F312-CF98-431F-A6A6-BE703FCD63D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Hand-Coded Macros</a:t>
            </a:r>
          </a:p>
          <a:p>
            <a:r>
              <a:rPr lang="en-US" dirty="0"/>
              <a:t>Custom Functions</a:t>
            </a:r>
          </a:p>
          <a:p>
            <a:r>
              <a:rPr lang="en-US" dirty="0"/>
              <a:t>Worksheet Level Events Handling</a:t>
            </a:r>
          </a:p>
          <a:p>
            <a:r>
              <a:rPr lang="en-US" dirty="0"/>
              <a:t>Workbook Level Events Handling</a:t>
            </a:r>
          </a:p>
          <a:p>
            <a:r>
              <a:rPr lang="en-US" dirty="0"/>
              <a:t>ActiveX Control</a:t>
            </a:r>
          </a:p>
          <a:p>
            <a:r>
              <a:rPr lang="en-US" dirty="0"/>
              <a:t>User Form Development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Custom Data Type Declaration</a:t>
            </a:r>
          </a:p>
          <a:p>
            <a:r>
              <a:rPr lang="en-US" dirty="0">
                <a:solidFill>
                  <a:schemeClr val="bg2">
                    <a:lumMod val="75000"/>
                  </a:schemeClr>
                </a:solidFill>
              </a:rPr>
              <a:t>Integrating with External Technologies</a:t>
            </a:r>
          </a:p>
        </p:txBody>
      </p:sp>
    </p:spTree>
    <p:extLst>
      <p:ext uri="{BB962C8B-B14F-4D97-AF65-F5344CB8AC3E}">
        <p14:creationId xmlns:p14="http://schemas.microsoft.com/office/powerpoint/2010/main" val="3827768283"/>
      </p:ext>
    </p:extLst>
  </p:cSld>
  <p:clrMapOvr>
    <a:masterClrMapping/>
  </p:clrMapOvr>
</p:sld>
</file>

<file path=ppt/theme/theme1.xml><?xml version="1.0" encoding="utf-8"?>
<a:theme xmlns:a="http://schemas.openxmlformats.org/drawingml/2006/main" name="NG_MOC_Core_ModuleNew2">
  <a:themeElements>
    <a:clrScheme name="">
      <a:dk1>
        <a:srgbClr val="000000"/>
      </a:dk1>
      <a:lt1>
        <a:srgbClr val="FFFFFF"/>
      </a:lt1>
      <a:dk2>
        <a:srgbClr val="000000"/>
      </a:dk2>
      <a:lt2>
        <a:srgbClr val="C0C0C0"/>
      </a:lt2>
      <a:accent1>
        <a:srgbClr val="FFFFFF"/>
      </a:accent1>
      <a:accent2>
        <a:srgbClr val="8DACD0"/>
      </a:accent2>
      <a:accent3>
        <a:srgbClr val="FFFFFF"/>
      </a:accent3>
      <a:accent4>
        <a:srgbClr val="000000"/>
      </a:accent4>
      <a:accent5>
        <a:srgbClr val="FFFFFF"/>
      </a:accent5>
      <a:accent6>
        <a:srgbClr val="7F9BBC"/>
      </a:accent6>
      <a:hlink>
        <a:srgbClr val="006699"/>
      </a:hlink>
      <a:folHlink>
        <a:srgbClr val="000066"/>
      </a:folHlink>
    </a:clrScheme>
    <a:fontScheme name="2_Master_Templat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gradFill rotWithShape="1">
          <a:gsLst>
            <a:gs pos="0">
              <a:srgbClr val="E4CD9A"/>
            </a:gs>
            <a:gs pos="100000">
              <a:srgbClr val="EEEFD7"/>
            </a:gs>
          </a:gsLst>
          <a:lin ang="2700000" scaled="1"/>
        </a:gra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>
          <a:outerShdw dist="35921" dir="2700000" algn="ctr" rotWithShape="0">
            <a:srgbClr val="AFAFAF"/>
          </a:outerShdw>
        </a:effectLst>
      </a:spPr>
      <a:bodyPr vert="horz" wrap="square" lIns="182880" tIns="45720" rIns="18288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lnDef>
  </a:objectDefaults>
  <a:extraClrSchemeLst>
    <a:extraClrScheme>
      <a:clrScheme name="2_Master_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Master_Templat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8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C1FEF9"/>
        </a:accent1>
        <a:accent2>
          <a:srgbClr val="DC0081"/>
        </a:accent2>
        <a:accent3>
          <a:srgbClr val="FFFFFF"/>
        </a:accent3>
        <a:accent4>
          <a:srgbClr val="000000"/>
        </a:accent4>
        <a:accent5>
          <a:srgbClr val="DDFEFB"/>
        </a:accent5>
        <a:accent6>
          <a:srgbClr val="C70074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9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618FFD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0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3333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1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00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2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99CC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3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006699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4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436F9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5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E4BB0E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Master_Template 16">
        <a:dk1>
          <a:srgbClr val="000000"/>
        </a:dk1>
        <a:lt1>
          <a:srgbClr val="FFFFFF"/>
        </a:lt1>
        <a:dk2>
          <a:srgbClr val="000000"/>
        </a:dk2>
        <a:lt2>
          <a:srgbClr val="C0C0C0"/>
        </a:lt2>
        <a:accent1>
          <a:srgbClr val="FFFFFF"/>
        </a:accent1>
        <a:accent2>
          <a:srgbClr val="8DACD0"/>
        </a:accent2>
        <a:accent3>
          <a:srgbClr val="FFFFFF"/>
        </a:accent3>
        <a:accent4>
          <a:srgbClr val="000000"/>
        </a:accent4>
        <a:accent5>
          <a:srgbClr val="FFFFFF"/>
        </a:accent5>
        <a:accent6>
          <a:srgbClr val="7F9BBC"/>
        </a:accent6>
        <a:hlink>
          <a:srgbClr val="FFFFFF"/>
        </a:hlink>
        <a:folHlink>
          <a:srgbClr val="CECEC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NG_MOC_Core_ModuleNew</Template>
  <TotalTime>766</TotalTime>
  <Words>131</Words>
  <Application>Microsoft Office PowerPoint</Application>
  <PresentationFormat>On-screen Show (4:3)</PresentationFormat>
  <Paragraphs>33</Paragraphs>
  <Slides>5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1" baseType="lpstr">
      <vt:lpstr>Wingdings</vt:lpstr>
      <vt:lpstr>Verdana</vt:lpstr>
      <vt:lpstr>Segoe UI</vt:lpstr>
      <vt:lpstr>Calibri</vt:lpstr>
      <vt:lpstr>Arial</vt:lpstr>
      <vt:lpstr>NG_MOC_Core_ModuleNew2</vt:lpstr>
      <vt:lpstr>Introduction</vt:lpstr>
      <vt:lpstr>Course Supporting Site</vt:lpstr>
      <vt:lpstr>Your Instructor</vt:lpstr>
      <vt:lpstr>Training Schedule</vt:lpstr>
      <vt:lpstr>What can we do with VBA on Excel?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Richard Strange</dc:creator>
  <cp:lastModifiedBy>Staff01</cp:lastModifiedBy>
  <cp:revision>27</cp:revision>
  <dcterms:created xsi:type="dcterms:W3CDTF">2019-05-28T15:35:21Z</dcterms:created>
  <dcterms:modified xsi:type="dcterms:W3CDTF">2023-11-27T01:01:40Z</dcterms:modified>
</cp:coreProperties>
</file>